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7"/>
  </p:notesMasterIdLst>
  <p:handoutMasterIdLst>
    <p:handoutMasterId r:id="rId18"/>
  </p:handoutMasterIdLst>
  <p:sldIdLst>
    <p:sldId id="292" r:id="rId5"/>
    <p:sldId id="294" r:id="rId6"/>
    <p:sldId id="295" r:id="rId7"/>
    <p:sldId id="296" r:id="rId8"/>
    <p:sldId id="301" r:id="rId9"/>
    <p:sldId id="297" r:id="rId10"/>
    <p:sldId id="298" r:id="rId11"/>
    <p:sldId id="299" r:id="rId12"/>
    <p:sldId id="300" r:id="rId13"/>
    <p:sldId id="303" r:id="rId14"/>
    <p:sldId id="302" r:id="rId15"/>
    <p:sldId id="293" r:id="rId16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8AC3"/>
    <a:srgbClr val="344A7D"/>
    <a:srgbClr val="374D81"/>
    <a:srgbClr val="043D8F"/>
    <a:srgbClr val="9CCEC7"/>
    <a:srgbClr val="76CAF3"/>
    <a:srgbClr val="1AE1F6"/>
    <a:srgbClr val="B5C1DF"/>
    <a:srgbClr val="E98B0D"/>
    <a:srgbClr val="E297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EBDE19-E22E-554E-BC53-14842433F635}" v="346" dt="2026-09-12T15:53:39.3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63" autoAdjust="0"/>
    <p:restoredTop sz="85655" autoAdjust="0"/>
  </p:normalViewPr>
  <p:slideViewPr>
    <p:cSldViewPr snapToGrid="0">
      <p:cViewPr varScale="1">
        <p:scale>
          <a:sx n="80" d="100"/>
          <a:sy n="80" d="100"/>
        </p:scale>
        <p:origin x="224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Oggi farò una breve presentazione sul Weight </a:t>
            </a:r>
            <a:r>
              <a:rPr lang="it-IT" dirty="0" err="1"/>
              <a:t>regain</a:t>
            </a:r>
            <a:r>
              <a:rPr lang="it-IT" dirty="0"/>
              <a:t>, non parlerò di come trattarlo in quanto questo è un argomento ampiamente discusso in letteratura, bensì parlerò di possibili fattori predittivi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49800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Si associa a progressione o insorgenza delle comorbidità associata all’obesità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76896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nostro studio è incentrato sui fattori predittivi di WR, in quanto sebbene in letteratura siano presenti numeri studi su questo argomento, i risultati tra i vari studi stessi risultano disomogenei e difficilmente confrontabili.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3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581274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4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878475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Bypass I criteri di inclusione sono stati gli stessi delle linee guida IFSO, restringendo il campo a persone con BMI &gt;35 con età compresa tra 18 e 65.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5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149456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 pazienti hanno avuto un recupero ponderale tra 12 e 36 mesi di circa 7,5 kg, valore che tuttavia permette di collocare il paziente nel range del sovrappeso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6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99310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nostro studio abbiamo suddiviso in due gruppi: pz che hanno presentato il WR e pz che non hanno presentato il WR e in entrambi i gruppi abbiamo misurato la %TWL a 12M. </a:t>
            </a:r>
            <a:r>
              <a:rPr lang="it-IT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emerso che i pazienti con WR presentavano la %TWL più bassa a 12M</a:t>
            </a:r>
            <a:r>
              <a: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Inoltre </a:t>
            </a:r>
            <a:r>
              <a:rPr lang="it-IT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abbiamo effettuato un’analisi statistica dei dati</a:t>
            </a:r>
            <a:r>
              <a: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ed è emerso che i pazienti che hanno presentato il WR presentavano una %TWL al di sotto di 33-35%. Dunque, per la prima volta è possibile stabilire un valore numerico predittore di WR.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7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858080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9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433171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Pertanto è fondamentale identificare precocemente i pazienti a rischio e intervenire precocemente al fine di prevenire l’insorgenza o la progressione delle complicanze e delle comorbidità associate all’obesità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895615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ED974875-9DB5-C7DD-2A99-59BADC0DDE36}"/>
              </a:ext>
            </a:extLst>
          </p:cNvPr>
          <p:cNvSpPr/>
          <p:nvPr userDrawn="1"/>
        </p:nvSpPr>
        <p:spPr>
          <a:xfrm>
            <a:off x="4411883" y="0"/>
            <a:ext cx="336823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0"/>
            <a:ext cx="10058400" cy="1450757"/>
          </a:xfrm>
        </p:spPr>
        <p:txBody>
          <a:bodyPr rtlCol="0"/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90226" y="31750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381C6CAF-D15F-574A-901D-311B41412F87}"/>
              </a:ext>
            </a:extLst>
          </p:cNvPr>
          <p:cNvSpPr/>
          <p:nvPr userDrawn="1"/>
        </p:nvSpPr>
        <p:spPr>
          <a:xfrm>
            <a:off x="4039565" y="1"/>
            <a:ext cx="38485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720" y="1904136"/>
            <a:ext cx="7106280" cy="3035551"/>
          </a:xfrm>
        </p:spPr>
        <p:txBody>
          <a:bodyPr>
            <a:noAutofit/>
          </a:bodyPr>
          <a:lstStyle/>
          <a:p>
            <a:r>
              <a:rPr lang="it-IT" sz="4000" dirty="0"/>
              <a:t>% TOTAL WEIGHT LOSS COME PREDITTORE DEL WEIGHT REGAIN DOPO CHIRURGIA BARIATRICA: </a:t>
            </a:r>
            <a:br>
              <a:rPr lang="it-IT" sz="4000" dirty="0"/>
            </a:br>
            <a:r>
              <a:rPr lang="it-IT" sz="3200" dirty="0"/>
              <a:t>Uno studio retrospettivo monocentrico </a:t>
            </a:r>
            <a:endParaRPr lang="it-IT" sz="3200" dirty="0">
              <a:ea typeface="Calibri"/>
              <a:cs typeface="Calibri"/>
            </a:endParaRP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5720" y="5208775"/>
            <a:ext cx="3858885" cy="12796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dirty="0"/>
              <a:t>MARTINA BELLISSIMO</a:t>
            </a:r>
            <a:endParaRPr lang="it-IT" sz="20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2" name="Immagine 1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87527B16-255D-4A62-891B-FA289CB66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91" b="89725" l="6998" r="89858">
                        <a14:foregroundMark x1="75254" y1="43303" x2="75254" y2="43303"/>
                        <a14:foregroundMark x1="75051" y1="46422" x2="75051" y2="46422"/>
                        <a14:foregroundMark x1="75051" y1="46422" x2="74645" y2="43303"/>
                        <a14:foregroundMark x1="74239" y1="42569" x2="75254" y2="41468"/>
                        <a14:foregroundMark x1="6998" y1="54495" x2="6998" y2="54495"/>
                        <a14:foregroundMark x1="84686" y1="8991" x2="84686" y2="89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9219" y="235438"/>
            <a:ext cx="2516200" cy="1396766"/>
          </a:xfrm>
          <a:prstGeom prst="rect">
            <a:avLst/>
          </a:prstGeom>
        </p:spPr>
      </p:pic>
      <p:pic>
        <p:nvPicPr>
          <p:cNvPr id="5" name="Immagine 4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67FBB0A6-6679-D1D3-BE4D-3AF7B91688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1239"/>
          <a:stretch/>
        </p:blipFill>
        <p:spPr>
          <a:xfrm>
            <a:off x="6095620" y="-243512"/>
            <a:ext cx="1839083" cy="235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FAECE8-3057-8418-ACB9-1C9974478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80" y="850603"/>
            <a:ext cx="10748400" cy="1450757"/>
          </a:xfrm>
        </p:spPr>
        <p:txBody>
          <a:bodyPr/>
          <a:lstStyle/>
          <a:p>
            <a:r>
              <a:rPr lang="it-IT" sz="3600" dirty="0">
                <a:solidFill>
                  <a:srgbClr val="0F172A"/>
                </a:solidFill>
              </a:rPr>
              <a:t>Il Rischio di Weight </a:t>
            </a:r>
            <a:r>
              <a:rPr lang="it-IT" sz="3600" dirty="0" err="1">
                <a:solidFill>
                  <a:srgbClr val="0F172A"/>
                </a:solidFill>
              </a:rPr>
              <a:t>Regain</a:t>
            </a:r>
            <a:r>
              <a:rPr lang="it-IT" sz="3600" dirty="0">
                <a:solidFill>
                  <a:srgbClr val="0F172A"/>
                </a:solidFill>
              </a:rPr>
              <a:t> dopo la chirurgia metabolica</a:t>
            </a:r>
            <a:endParaRPr lang="it-IT" sz="3600" dirty="0">
              <a:ea typeface="Calibri"/>
              <a:cs typeface="Calibri"/>
            </a:endParaRPr>
          </a:p>
          <a:p>
            <a:endParaRPr lang="it-IT" dirty="0">
              <a:ea typeface="Calibri"/>
              <a:cs typeface="Calibri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0C6B021-D7FC-9FF2-8C25-7C9A0F46A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338" y="1956000"/>
            <a:ext cx="6197325" cy="430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162441A-F8D0-B499-0C52-D4BC43A28072}"/>
              </a:ext>
            </a:extLst>
          </p:cNvPr>
          <p:cNvSpPr txBox="1"/>
          <p:nvPr/>
        </p:nvSpPr>
        <p:spPr>
          <a:xfrm>
            <a:off x="8097253" y="2786561"/>
            <a:ext cx="3313728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600" b="1" dirty="0"/>
              <a:t>WR</a:t>
            </a:r>
          </a:p>
        </p:txBody>
      </p:sp>
      <p:pic>
        <p:nvPicPr>
          <p:cNvPr id="5" name="Immagine 4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AB7FD203-F908-0CC9-E9EB-38BE8668D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91" b="89725" l="6998" r="89858">
                        <a14:foregroundMark x1="75254" y1="43303" x2="75254" y2="43303"/>
                        <a14:foregroundMark x1="75051" y1="46422" x2="75051" y2="46422"/>
                        <a14:foregroundMark x1="75051" y1="46422" x2="74645" y2="43303"/>
                        <a14:foregroundMark x1="74239" y1="42569" x2="75254" y2="41468"/>
                        <a14:foregroundMark x1="6998" y1="54495" x2="6998" y2="54495"/>
                        <a14:foregroundMark x1="84686" y1="8991" x2="84686" y2="89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9935" y="129588"/>
            <a:ext cx="1723673" cy="956827"/>
          </a:xfrm>
          <a:prstGeom prst="rect">
            <a:avLst/>
          </a:prstGeom>
        </p:spPr>
      </p:pic>
      <p:pic>
        <p:nvPicPr>
          <p:cNvPr id="6" name="Immagine 5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FE4A07DD-1450-1A3D-CE7B-393EF182AB1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1239"/>
          <a:stretch/>
        </p:blipFill>
        <p:spPr>
          <a:xfrm>
            <a:off x="8700580" y="-336530"/>
            <a:ext cx="1475427" cy="188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3945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D54F24-3698-B37D-1ED5-CEAE8F9FE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280" y="166603"/>
            <a:ext cx="10058400" cy="1450757"/>
          </a:xfrm>
        </p:spPr>
        <p:txBody>
          <a:bodyPr/>
          <a:lstStyle/>
          <a:p>
            <a:r>
              <a:rPr lang="it-IT" sz="3600" dirty="0">
                <a:ea typeface="Calibri"/>
                <a:cs typeface="Calibri"/>
              </a:rPr>
              <a:t>Fattori predittivi di Weight </a:t>
            </a:r>
            <a:r>
              <a:rPr lang="it-IT" sz="3600" dirty="0" err="1">
                <a:ea typeface="Calibri"/>
                <a:cs typeface="Calibri"/>
              </a:rPr>
              <a:t>Regain</a:t>
            </a:r>
            <a:r>
              <a:rPr lang="it-IT" sz="3600" dirty="0">
                <a:ea typeface="Calibri"/>
                <a:cs typeface="Calibri"/>
              </a:rPr>
              <a:t> in letteratura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9E57F09-B8F5-B86A-738A-4B0E1E766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96" y="1902926"/>
            <a:ext cx="6613050" cy="2431875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8054012-FF75-99BB-2789-DF8262E96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955" y="4152166"/>
            <a:ext cx="7066858" cy="2128952"/>
          </a:xfrm>
          <a:prstGeom prst="rect">
            <a:avLst/>
          </a:prstGeom>
        </p:spPr>
      </p:pic>
      <p:pic>
        <p:nvPicPr>
          <p:cNvPr id="5" name="Immagine 4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AC8E1194-16EB-8BB5-136A-F859C18A9C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91" b="89725" l="6998" r="89858">
                        <a14:foregroundMark x1="75254" y1="43303" x2="75254" y2="43303"/>
                        <a14:foregroundMark x1="75051" y1="46422" x2="75051" y2="46422"/>
                        <a14:foregroundMark x1="75051" y1="46422" x2="74645" y2="43303"/>
                        <a14:foregroundMark x1="74239" y1="42569" x2="75254" y2="41468"/>
                        <a14:foregroundMark x1="6998" y1="54495" x2="6998" y2="54495"/>
                        <a14:foregroundMark x1="84686" y1="8991" x2="84686" y2="89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9935" y="129588"/>
            <a:ext cx="1723673" cy="956827"/>
          </a:xfrm>
          <a:prstGeom prst="rect">
            <a:avLst/>
          </a:prstGeom>
        </p:spPr>
      </p:pic>
      <p:pic>
        <p:nvPicPr>
          <p:cNvPr id="6" name="Immagine 5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25D5D308-7D93-4513-89CF-2835C51B74A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1239"/>
          <a:stretch/>
        </p:blipFill>
        <p:spPr>
          <a:xfrm>
            <a:off x="8700580" y="-336530"/>
            <a:ext cx="1475427" cy="188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63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B1E182-CFB1-C32B-C2F4-5DF499A41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280" y="880603"/>
            <a:ext cx="10058400" cy="1450757"/>
          </a:xfrm>
        </p:spPr>
        <p:txBody>
          <a:bodyPr/>
          <a:lstStyle/>
          <a:p>
            <a:r>
              <a:rPr lang="it-IT" sz="3600" dirty="0">
                <a:ea typeface="Calibri"/>
                <a:cs typeface="Calibri"/>
              </a:rPr>
              <a:t>Materiali e metodi</a:t>
            </a:r>
            <a:endParaRPr lang="it-IT" sz="3600" b="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it-IT" dirty="0">
              <a:ea typeface="Calibri"/>
              <a:cs typeface="Calibri"/>
            </a:endParaRP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6E63A19-01A5-6842-3608-2DD9D67EAE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5536207" y="2256648"/>
            <a:ext cx="1119585" cy="109050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58AB29F5-6963-F49A-DC7E-4199B063EFC4}"/>
              </a:ext>
            </a:extLst>
          </p:cNvPr>
          <p:cNvSpPr txBox="1"/>
          <p:nvPr/>
        </p:nvSpPr>
        <p:spPr>
          <a:xfrm>
            <a:off x="5822251" y="3160713"/>
            <a:ext cx="547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738AC3"/>
                </a:solidFill>
              </a:rPr>
              <a:t>81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B16D1C4-5976-CB4A-0A6C-F0B8C12162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10012" y="2278749"/>
            <a:ext cx="1119586" cy="1096738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516D73C-0F0E-C973-26E0-759DE64F5172}"/>
              </a:ext>
            </a:extLst>
          </p:cNvPr>
          <p:cNvSpPr txBox="1"/>
          <p:nvPr/>
        </p:nvSpPr>
        <p:spPr>
          <a:xfrm>
            <a:off x="8429598" y="2353590"/>
            <a:ext cx="7117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738AC3"/>
                </a:solidFill>
              </a:rPr>
              <a:t>2022</a:t>
            </a:r>
          </a:p>
          <a:p>
            <a:pPr algn="ctr"/>
            <a:r>
              <a:rPr lang="it-IT" sz="2000" b="1" dirty="0">
                <a:solidFill>
                  <a:srgbClr val="738AC3"/>
                </a:solidFill>
              </a:rPr>
              <a:t>-</a:t>
            </a:r>
          </a:p>
          <a:p>
            <a:pPr algn="ctr"/>
            <a:r>
              <a:rPr lang="it-IT" sz="2000" b="1" dirty="0">
                <a:solidFill>
                  <a:srgbClr val="738AC3"/>
                </a:solidFill>
              </a:rPr>
              <a:t>2026</a:t>
            </a:r>
            <a:endParaRPr lang="it-IT" sz="1400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C62202B8-8A9D-2EFD-6099-F049CD331BB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528080" y="2256648"/>
            <a:ext cx="1041054" cy="1015663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460E35B-3D42-45E9-D154-040D812339B1}"/>
              </a:ext>
            </a:extLst>
          </p:cNvPr>
          <p:cNvSpPr txBox="1"/>
          <p:nvPr/>
        </p:nvSpPr>
        <p:spPr>
          <a:xfrm>
            <a:off x="3193970" y="3272311"/>
            <a:ext cx="1800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738AC3"/>
                </a:solidFill>
              </a:rPr>
              <a:t>AO CANNIZZARO</a:t>
            </a:r>
            <a:endParaRPr lang="it-IT" sz="1200" dirty="0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EC15729E-12CA-EE94-D413-87E4332438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838" y="4012773"/>
            <a:ext cx="8067824" cy="2430068"/>
          </a:xfrm>
          <a:prstGeom prst="rect">
            <a:avLst/>
          </a:prstGeom>
        </p:spPr>
      </p:pic>
      <p:pic>
        <p:nvPicPr>
          <p:cNvPr id="3" name="Immagine 2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EFD3B5BE-A782-FEDB-51FF-12507223BD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991" b="89725" l="6998" r="89858">
                        <a14:foregroundMark x1="75254" y1="43303" x2="75254" y2="43303"/>
                        <a14:foregroundMark x1="75051" y1="46422" x2="75051" y2="46422"/>
                        <a14:foregroundMark x1="75051" y1="46422" x2="74645" y2="43303"/>
                        <a14:foregroundMark x1="74239" y1="42569" x2="75254" y2="41468"/>
                        <a14:foregroundMark x1="6998" y1="54495" x2="6998" y2="54495"/>
                        <a14:foregroundMark x1="84686" y1="8991" x2="84686" y2="89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9935" y="129588"/>
            <a:ext cx="1723673" cy="956827"/>
          </a:xfrm>
          <a:prstGeom prst="rect">
            <a:avLst/>
          </a:prstGeom>
        </p:spPr>
      </p:pic>
      <p:pic>
        <p:nvPicPr>
          <p:cNvPr id="4" name="Immagine 3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03B60D6E-6A5F-C2ED-620C-74C28560B74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61239"/>
          <a:stretch/>
        </p:blipFill>
        <p:spPr>
          <a:xfrm>
            <a:off x="8700580" y="-336530"/>
            <a:ext cx="1475427" cy="188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6A3B7C-BB1D-87FB-5C6E-EB283AF7B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8420"/>
            <a:ext cx="10058400" cy="1450757"/>
          </a:xfrm>
        </p:spPr>
        <p:txBody>
          <a:bodyPr>
            <a:normAutofit/>
          </a:bodyPr>
          <a:lstStyle/>
          <a:p>
            <a:r>
              <a:rPr lang="it-IT" sz="3600" dirty="0"/>
              <a:t>Criteri di inclusione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2C2745-F06B-DD63-0147-3CFEA7383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64" y="2275932"/>
            <a:ext cx="7807136" cy="3760891"/>
          </a:xfrm>
        </p:spPr>
        <p:txBody>
          <a:bodyPr/>
          <a:lstStyle/>
          <a:p>
            <a:r>
              <a:rPr lang="it-IT" dirty="0"/>
              <a:t>Indicazione clinica alla chirurgia bariatrica secondo le linee guida attuali</a:t>
            </a:r>
          </a:p>
          <a:p>
            <a:r>
              <a:rPr lang="it-IT" dirty="0"/>
              <a:t>BMI </a:t>
            </a:r>
            <a:r>
              <a:rPr lang="it-IT" b="1" dirty="0"/>
              <a:t>≥ 35 kg/m²</a:t>
            </a:r>
          </a:p>
          <a:p>
            <a:r>
              <a:rPr lang="it-IT" dirty="0"/>
              <a:t>Età compresa </a:t>
            </a:r>
            <a:r>
              <a:rPr lang="it-IT" b="1" dirty="0"/>
              <a:t>tra 18 e 65 anni</a:t>
            </a:r>
          </a:p>
          <a:p>
            <a:r>
              <a:rPr lang="it-IT" dirty="0"/>
              <a:t>Mancato raggiungimento di una </a:t>
            </a:r>
            <a:r>
              <a:rPr lang="it-IT" b="1" dirty="0"/>
              <a:t>significativa</a:t>
            </a:r>
            <a:r>
              <a:rPr lang="it-IT" dirty="0"/>
              <a:t> </a:t>
            </a:r>
            <a:r>
              <a:rPr lang="it-IT" b="1" dirty="0"/>
              <a:t>perdita di peso</a:t>
            </a:r>
            <a:r>
              <a:rPr lang="it-IT" dirty="0"/>
              <a:t> nonostante ripetuti tentativi di trattamento conservativo</a:t>
            </a:r>
          </a:p>
          <a:p>
            <a:r>
              <a:rPr lang="it-IT" dirty="0"/>
              <a:t>Completamento di un follow-up post-operatorio di almeno </a:t>
            </a:r>
            <a:r>
              <a:rPr lang="it-IT" b="1" dirty="0"/>
              <a:t>tre</a:t>
            </a:r>
            <a:r>
              <a:rPr lang="it-IT" dirty="0"/>
              <a:t> </a:t>
            </a:r>
            <a:r>
              <a:rPr lang="it-IT" b="1" dirty="0"/>
              <a:t>anni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97CDCA9-68D2-F43F-46FB-25DD945EE6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20830" y="1804737"/>
            <a:ext cx="3671170" cy="3587464"/>
          </a:xfrm>
          <a:prstGeom prst="rect">
            <a:avLst/>
          </a:prstGeom>
        </p:spPr>
      </p:pic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09DC5871-42DA-E240-AAF8-6CD37C80F1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91" b="89725" l="6998" r="89858">
                        <a14:foregroundMark x1="75254" y1="43303" x2="75254" y2="43303"/>
                        <a14:foregroundMark x1="75051" y1="46422" x2="75051" y2="46422"/>
                        <a14:foregroundMark x1="75051" y1="46422" x2="74645" y2="43303"/>
                        <a14:foregroundMark x1="74239" y1="42569" x2="75254" y2="41468"/>
                        <a14:foregroundMark x1="6998" y1="54495" x2="6998" y2="54495"/>
                        <a14:foregroundMark x1="84686" y1="8991" x2="84686" y2="89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9935" y="129588"/>
            <a:ext cx="1723673" cy="956827"/>
          </a:xfrm>
          <a:prstGeom prst="rect">
            <a:avLst/>
          </a:prstGeom>
        </p:spPr>
      </p:pic>
      <p:pic>
        <p:nvPicPr>
          <p:cNvPr id="6" name="Immagine 5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307F467F-2FD2-C26F-19AD-B2E41FBF6C3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1239"/>
          <a:stretch/>
        </p:blipFill>
        <p:spPr>
          <a:xfrm>
            <a:off x="8700580" y="-336530"/>
            <a:ext cx="1475427" cy="188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9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AA5E65-3525-51BB-9DCB-B88BFA952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78603"/>
            <a:ext cx="10694400" cy="1438757"/>
          </a:xfrm>
        </p:spPr>
        <p:txBody>
          <a:bodyPr>
            <a:normAutofit/>
          </a:bodyPr>
          <a:lstStyle/>
          <a:p>
            <a:r>
              <a:rPr lang="it-IT" sz="3600" dirty="0">
                <a:ea typeface="Calibri"/>
                <a:cs typeface="Calibri"/>
              </a:rPr>
              <a:t>Evoluzione del peso corporeo e del % TWL</a:t>
            </a:r>
            <a:endParaRPr lang="it-IT" sz="3600">
              <a:ea typeface="Calibri"/>
              <a:cs typeface="Calibri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F72DBE1-786E-06C5-588B-B6E6546DD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95170"/>
            <a:ext cx="12192000" cy="239566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19FEB09-EA9D-9A36-1787-6C78A6805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602" y="1617360"/>
            <a:ext cx="7028795" cy="4780977"/>
          </a:xfrm>
          <a:prstGeom prst="rect">
            <a:avLst/>
          </a:prstGeom>
        </p:spPr>
      </p:pic>
      <p:pic>
        <p:nvPicPr>
          <p:cNvPr id="3" name="Immagine 2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39B43E81-B02E-F379-1AE8-93DB11AAD4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91" b="89725" l="6998" r="89858">
                        <a14:foregroundMark x1="75254" y1="43303" x2="75254" y2="43303"/>
                        <a14:foregroundMark x1="75051" y1="46422" x2="75051" y2="46422"/>
                        <a14:foregroundMark x1="75051" y1="46422" x2="74645" y2="43303"/>
                        <a14:foregroundMark x1="74239" y1="42569" x2="75254" y2="41468"/>
                        <a14:foregroundMark x1="6998" y1="54495" x2="6998" y2="54495"/>
                        <a14:foregroundMark x1="84686" y1="8991" x2="84686" y2="89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9935" y="129588"/>
            <a:ext cx="1723673" cy="956827"/>
          </a:xfrm>
          <a:prstGeom prst="rect">
            <a:avLst/>
          </a:prstGeom>
        </p:spPr>
      </p:pic>
      <p:pic>
        <p:nvPicPr>
          <p:cNvPr id="6" name="Immagine 5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E7B6B66E-34DC-0C92-2405-81BAA3159B5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1239"/>
          <a:stretch/>
        </p:blipFill>
        <p:spPr>
          <a:xfrm>
            <a:off x="8700580" y="-336530"/>
            <a:ext cx="1475427" cy="188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1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38036F8-06AA-7A70-02F0-BEAAA75AFE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800" b="23776"/>
          <a:stretch>
            <a:fillRect/>
          </a:stretch>
        </p:blipFill>
        <p:spPr>
          <a:xfrm>
            <a:off x="485999" y="869016"/>
            <a:ext cx="11220000" cy="1949117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E188B6C-4271-FF87-C4F4-CE2EC1308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754" y="3181689"/>
            <a:ext cx="7432489" cy="325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2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A23221-A54C-3E93-3DC3-B3824801A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280" y="262603"/>
            <a:ext cx="10058400" cy="1450757"/>
          </a:xfrm>
        </p:spPr>
        <p:txBody>
          <a:bodyPr/>
          <a:lstStyle/>
          <a:p>
            <a:r>
              <a:rPr lang="it-IT" sz="3600" dirty="0">
                <a:ea typeface="Calibri"/>
                <a:cs typeface="Calibri"/>
              </a:rPr>
              <a:t>Fattori determinanti il Weight </a:t>
            </a:r>
            <a:r>
              <a:rPr lang="it-IT" sz="3600" dirty="0" err="1">
                <a:ea typeface="Calibri"/>
                <a:cs typeface="Calibri"/>
              </a:rPr>
              <a:t>Regain</a:t>
            </a:r>
            <a:endParaRPr lang="it-IT" sz="3600">
              <a:ea typeface="Calibri"/>
              <a:cs typeface="Calibri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9F85F95-E7F9-41BA-BAD5-4FFBE4CBC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4558"/>
            <a:ext cx="12192000" cy="3760884"/>
          </a:xfrm>
          <a:prstGeom prst="rect">
            <a:avLst/>
          </a:prstGeom>
        </p:spPr>
      </p:pic>
      <p:pic>
        <p:nvPicPr>
          <p:cNvPr id="3" name="Immagine 2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2F4DD996-98BB-3BEB-E2C5-AA7DDED38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91" b="89725" l="6998" r="89858">
                        <a14:foregroundMark x1="75254" y1="43303" x2="75254" y2="43303"/>
                        <a14:foregroundMark x1="75051" y1="46422" x2="75051" y2="46422"/>
                        <a14:foregroundMark x1="75051" y1="46422" x2="74645" y2="43303"/>
                        <a14:foregroundMark x1="74239" y1="42569" x2="75254" y2="41468"/>
                        <a14:foregroundMark x1="6998" y1="54495" x2="6998" y2="54495"/>
                        <a14:foregroundMark x1="84686" y1="8991" x2="84686" y2="89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9935" y="129588"/>
            <a:ext cx="1723673" cy="956827"/>
          </a:xfrm>
          <a:prstGeom prst="rect">
            <a:avLst/>
          </a:prstGeom>
        </p:spPr>
      </p:pic>
      <p:pic>
        <p:nvPicPr>
          <p:cNvPr id="5" name="Immagine 4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6F8A1D93-F9F1-C3F0-0485-43651F0BF2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1239"/>
          <a:stretch/>
        </p:blipFill>
        <p:spPr>
          <a:xfrm>
            <a:off x="8700580" y="-336530"/>
            <a:ext cx="1475427" cy="188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262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048D3A6-8AB2-9EBA-60F3-E27ECA6A8C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4" b="46471"/>
          <a:stretch>
            <a:fillRect/>
          </a:stretch>
        </p:blipFill>
        <p:spPr>
          <a:xfrm>
            <a:off x="2652960" y="2133600"/>
            <a:ext cx="6741695" cy="47244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2A09936-9CA2-3F7A-4681-F62BF9ECC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49" r="21802" b="92948"/>
          <a:stretch>
            <a:fillRect/>
          </a:stretch>
        </p:blipFill>
        <p:spPr>
          <a:xfrm>
            <a:off x="2804042" y="433137"/>
            <a:ext cx="6583915" cy="1138989"/>
          </a:xfrm>
          <a:prstGeom prst="rect">
            <a:avLst/>
          </a:prstGeom>
        </p:spPr>
      </p:pic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B98398DA-7D8B-FBCE-BFB0-233A6ED57A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91" b="89725" l="6998" r="89858">
                        <a14:foregroundMark x1="75254" y1="43303" x2="75254" y2="43303"/>
                        <a14:foregroundMark x1="75051" y1="46422" x2="75051" y2="46422"/>
                        <a14:foregroundMark x1="75051" y1="46422" x2="74645" y2="43303"/>
                        <a14:foregroundMark x1="74239" y1="42569" x2="75254" y2="41468"/>
                        <a14:foregroundMark x1="6998" y1="54495" x2="6998" y2="54495"/>
                        <a14:foregroundMark x1="84686" y1="8991" x2="84686" y2="89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9935" y="129588"/>
            <a:ext cx="1723673" cy="956827"/>
          </a:xfrm>
          <a:prstGeom prst="rect">
            <a:avLst/>
          </a:prstGeom>
        </p:spPr>
      </p:pic>
      <p:pic>
        <p:nvPicPr>
          <p:cNvPr id="6" name="Immagine 5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0A3521AD-CF6B-0EC3-0236-E1CDD8A772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1239"/>
          <a:stretch/>
        </p:blipFill>
        <p:spPr>
          <a:xfrm>
            <a:off x="10394057" y="882670"/>
            <a:ext cx="1475427" cy="188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6032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D472C297-8045-DC6E-030B-822AFF3EF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09"/>
          <a:stretch>
            <a:fillRect/>
          </a:stretch>
        </p:blipFill>
        <p:spPr>
          <a:xfrm>
            <a:off x="2851485" y="0"/>
            <a:ext cx="6537158" cy="455880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3E2D803-5E5F-0E8C-B8DF-B44109FDF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3" t="549" r="21802" b="92948"/>
          <a:stretch>
            <a:fillRect/>
          </a:stretch>
        </p:blipFill>
        <p:spPr>
          <a:xfrm>
            <a:off x="2804042" y="5053263"/>
            <a:ext cx="6583915" cy="1138989"/>
          </a:xfrm>
          <a:prstGeom prst="rect">
            <a:avLst/>
          </a:prstGeom>
        </p:spPr>
      </p:pic>
      <p:pic>
        <p:nvPicPr>
          <p:cNvPr id="7" name="Immagine 6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9129E53A-228E-82BA-4D52-50F50BB74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91" b="89725" l="6998" r="89858">
                        <a14:foregroundMark x1="75254" y1="43303" x2="75254" y2="43303"/>
                        <a14:foregroundMark x1="75051" y1="46422" x2="75051" y2="46422"/>
                        <a14:foregroundMark x1="75051" y1="46422" x2="74645" y2="43303"/>
                        <a14:foregroundMark x1="74239" y1="42569" x2="75254" y2="41468"/>
                        <a14:foregroundMark x1="6998" y1="54495" x2="6998" y2="54495"/>
                        <a14:foregroundMark x1="84686" y1="8991" x2="84686" y2="89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9935" y="129588"/>
            <a:ext cx="1723673" cy="956827"/>
          </a:xfrm>
          <a:prstGeom prst="rect">
            <a:avLst/>
          </a:prstGeom>
        </p:spPr>
      </p:pic>
      <p:pic>
        <p:nvPicPr>
          <p:cNvPr id="8" name="Immagine 7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5032AD33-BE40-5746-4472-3034FB525F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1239"/>
          <a:stretch/>
        </p:blipFill>
        <p:spPr>
          <a:xfrm>
            <a:off x="10394057" y="882670"/>
            <a:ext cx="1475427" cy="188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1418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E95A75-302D-CA3A-8A46-8087B17E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Take home </a:t>
            </a:r>
            <a:r>
              <a:rPr lang="it-IT" dirty="0" err="1"/>
              <a:t>message</a:t>
            </a:r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4C8288F-B2F4-F247-607A-3DB25BEBBD73}"/>
              </a:ext>
            </a:extLst>
          </p:cNvPr>
          <p:cNvSpPr txBox="1"/>
          <p:nvPr/>
        </p:nvSpPr>
        <p:spPr>
          <a:xfrm>
            <a:off x="1208792" y="2430966"/>
            <a:ext cx="9835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/>
              <a:t>Il Weight </a:t>
            </a:r>
            <a:r>
              <a:rPr lang="it-IT" sz="2400" b="1" i="1" dirty="0" err="1"/>
              <a:t>Regain</a:t>
            </a:r>
            <a:r>
              <a:rPr lang="it-IT" sz="2400" b="1" i="1" dirty="0"/>
              <a:t> non è un fallimento chirurgico, </a:t>
            </a:r>
          </a:p>
          <a:p>
            <a:pPr algn="ctr"/>
            <a:r>
              <a:rPr lang="it-IT" sz="2400" b="1" i="1" dirty="0"/>
              <a:t>ma l’espressione di una malattia metabolica cronica 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D6CFF31-5350-46EB-F706-87AA08F3D0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802828" y="3429000"/>
            <a:ext cx="2746374" cy="272647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53DD2BF-56E2-8795-E2C1-98A3ABE906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0" y="3327710"/>
            <a:ext cx="3003554" cy="2726473"/>
          </a:xfrm>
          <a:prstGeom prst="rect">
            <a:avLst/>
          </a:prstGeom>
        </p:spPr>
      </p:pic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82AC7181-B871-1F4B-7A83-C7DED3F80E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91" b="89725" l="6998" r="89858">
                        <a14:foregroundMark x1="75254" y1="43303" x2="75254" y2="43303"/>
                        <a14:foregroundMark x1="75051" y1="46422" x2="75051" y2="46422"/>
                        <a14:foregroundMark x1="75051" y1="46422" x2="74645" y2="43303"/>
                        <a14:foregroundMark x1="74239" y1="42569" x2="75254" y2="41468"/>
                        <a14:foregroundMark x1="6998" y1="54495" x2="6998" y2="54495"/>
                        <a14:foregroundMark x1="84686" y1="8991" x2="84686" y2="89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9935" y="129588"/>
            <a:ext cx="1723673" cy="956827"/>
          </a:xfrm>
          <a:prstGeom prst="rect">
            <a:avLst/>
          </a:prstGeom>
        </p:spPr>
      </p:pic>
      <p:pic>
        <p:nvPicPr>
          <p:cNvPr id="6" name="Immagine 5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382676FE-EBE0-A765-1529-1D526102E51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1239"/>
          <a:stretch/>
        </p:blipFill>
        <p:spPr>
          <a:xfrm>
            <a:off x="10394057" y="882670"/>
            <a:ext cx="1475427" cy="188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30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3416" y="608001"/>
            <a:ext cx="5040837" cy="1744579"/>
          </a:xfrm>
        </p:spPr>
        <p:txBody>
          <a:bodyPr>
            <a:normAutofit/>
          </a:bodyPr>
          <a:lstStyle/>
          <a:p>
            <a:r>
              <a:rPr lang="it-IT" dirty="0"/>
              <a:t>Grazie per l’attenzione</a:t>
            </a:r>
          </a:p>
        </p:txBody>
      </p:sp>
      <p:pic>
        <p:nvPicPr>
          <p:cNvPr id="2" name="Immagine 1" descr="Immagine che contiene vestiti, persona, sorriso, interno&#10;&#10;Descrizione generata automaticamente">
            <a:extLst>
              <a:ext uri="{FF2B5EF4-FFF2-40B4-BE49-F238E27FC236}">
                <a16:creationId xmlns:a16="http://schemas.microsoft.com/office/drawing/2014/main" id="{32B41519-A8C1-4D1E-3772-DC39F659D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416" y="2527602"/>
            <a:ext cx="5271448" cy="3953586"/>
          </a:xfrm>
          <a:prstGeom prst="rect">
            <a:avLst/>
          </a:prstGeom>
        </p:spPr>
      </p:pic>
      <p:pic>
        <p:nvPicPr>
          <p:cNvPr id="6" name="Immagine 5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A6F36CFC-9AB2-B687-E7DD-C805BB5FD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91" b="89725" l="6998" r="89858">
                        <a14:foregroundMark x1="75254" y1="43303" x2="75254" y2="43303"/>
                        <a14:foregroundMark x1="75051" y1="46422" x2="75051" y2="46422"/>
                        <a14:foregroundMark x1="75051" y1="46422" x2="74645" y2="43303"/>
                        <a14:foregroundMark x1="74239" y1="42569" x2="75254" y2="41468"/>
                        <a14:foregroundMark x1="6998" y1="54495" x2="6998" y2="54495"/>
                        <a14:foregroundMark x1="84686" y1="8991" x2="84686" y2="89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9935" y="129588"/>
            <a:ext cx="1723673" cy="956827"/>
          </a:xfrm>
          <a:prstGeom prst="rect">
            <a:avLst/>
          </a:prstGeom>
        </p:spPr>
      </p:pic>
      <p:pic>
        <p:nvPicPr>
          <p:cNvPr id="7" name="Immagine 6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4A23FBEE-32C8-5BBA-7CB8-43B06D2020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1239"/>
          <a:stretch/>
        </p:blipFill>
        <p:spPr>
          <a:xfrm>
            <a:off x="10394057" y="882670"/>
            <a:ext cx="1475427" cy="188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219</TotalTime>
  <Words>400</Words>
  <Application>Microsoft Macintosh PowerPoint</Application>
  <PresentationFormat>Widescreen</PresentationFormat>
  <Paragraphs>40</Paragraphs>
  <Slides>12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5" baseType="lpstr">
      <vt:lpstr>Calibri</vt:lpstr>
      <vt:lpstr>Wingdings</vt:lpstr>
      <vt:lpstr>RetrospectVTI</vt:lpstr>
      <vt:lpstr>% TOTAL WEIGHT LOSS COME PREDITTORE DEL WEIGHT REGAIN DOPO CHIRURGIA BARIATRICA:  Uno studio retrospettivo monocentrico </vt:lpstr>
      <vt:lpstr>Il Rischio di Weight Regain dopo la chirurgia metabolica </vt:lpstr>
      <vt:lpstr>Fattori predittivi di Weight Regain in letteratura</vt:lpstr>
      <vt:lpstr>Materiali e metodi </vt:lpstr>
      <vt:lpstr>Criteri di inclusione</vt:lpstr>
      <vt:lpstr>Evoluzione del peso corporeo e del % TWL</vt:lpstr>
      <vt:lpstr>Presentazione standard di PowerPoint</vt:lpstr>
      <vt:lpstr>Fattori determinanti il Weight Regain</vt:lpstr>
      <vt:lpstr>Presentazione standard di PowerPoint</vt:lpstr>
      <vt:lpstr>Presentazione standard di PowerPoint</vt:lpstr>
      <vt:lpstr>Take home message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MARCELLO AGOSTA</cp:lastModifiedBy>
  <cp:revision>133</cp:revision>
  <dcterms:created xsi:type="dcterms:W3CDTF">2022-02-27T17:36:31Z</dcterms:created>
  <dcterms:modified xsi:type="dcterms:W3CDTF">2026-09-18T14:00:30Z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